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3" r:id="rId7"/>
    <p:sldId id="265" r:id="rId8"/>
    <p:sldId id="264" r:id="rId9"/>
    <p:sldId id="266" r:id="rId10"/>
    <p:sldId id="269" r:id="rId11"/>
    <p:sldId id="267" r:id="rId12"/>
    <p:sldId id="268" r:id="rId13"/>
    <p:sldId id="262"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19" autoAdjust="0"/>
  </p:normalViewPr>
  <p:slideViewPr>
    <p:cSldViewPr snapToGrid="0">
      <p:cViewPr varScale="1">
        <p:scale>
          <a:sx n="98" d="100"/>
          <a:sy n="98" d="100"/>
        </p:scale>
        <p:origin x="102"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Target Variable:</a:t>
            </a:r>
            <a:r>
              <a:rPr lang="en-US" baseline="0" dirty="0"/>
              <a:t> Upgrade and Purchase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 purchase</c:v>
                </c:pt>
                <c:pt idx="1">
                  <c:v>Upgraded</c:v>
                </c:pt>
              </c:strCache>
            </c:strRef>
          </c:cat>
          <c:val>
            <c:numRef>
              <c:f>Sheet1!$B$2:$B$3</c:f>
              <c:numCache>
                <c:formatCode>General</c:formatCode>
                <c:ptCount val="2"/>
                <c:pt idx="0">
                  <c:v>7841</c:v>
                </c:pt>
                <c:pt idx="1">
                  <c:v>777</c:v>
                </c:pt>
              </c:numCache>
            </c:numRef>
          </c:val>
          <c:extLst>
            <c:ext xmlns:c16="http://schemas.microsoft.com/office/drawing/2014/chart" uri="{C3380CC4-5D6E-409C-BE32-E72D297353CC}">
              <c16:uniqueId val="{00000000-A55A-4363-9EC0-DA847F2ED208}"/>
            </c:ext>
          </c:extLst>
        </c:ser>
        <c:dLbls>
          <c:dLblPos val="inEnd"/>
          <c:showLegendKey val="0"/>
          <c:showVal val="1"/>
          <c:showCatName val="0"/>
          <c:showSerName val="0"/>
          <c:showPercent val="0"/>
          <c:showBubbleSize val="0"/>
        </c:dLbls>
        <c:gapWidth val="115"/>
        <c:overlap val="-20"/>
        <c:axId val="497640728"/>
        <c:axId val="497634496"/>
      </c:barChart>
      <c:catAx>
        <c:axId val="497640728"/>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7634496"/>
        <c:crosses val="autoZero"/>
        <c:auto val="1"/>
        <c:lblAlgn val="ctr"/>
        <c:lblOffset val="100"/>
        <c:noMultiLvlLbl val="0"/>
      </c:catAx>
      <c:valAx>
        <c:axId val="4976344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Observations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7640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Model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Baseline</c:v>
                </c:pt>
                <c:pt idx="1">
                  <c:v>Logistic Regression</c:v>
                </c:pt>
                <c:pt idx="2">
                  <c:v>Random Forest Classifier</c:v>
                </c:pt>
                <c:pt idx="3">
                  <c:v>Neural Network</c:v>
                </c:pt>
              </c:strCache>
            </c:strRef>
          </c:cat>
          <c:val>
            <c:numRef>
              <c:f>Sheet1!$B$2:$B$5</c:f>
              <c:numCache>
                <c:formatCode>General</c:formatCode>
                <c:ptCount val="4"/>
                <c:pt idx="0">
                  <c:v>0.90949999999999998</c:v>
                </c:pt>
                <c:pt idx="1">
                  <c:v>0.9103</c:v>
                </c:pt>
                <c:pt idx="2">
                  <c:v>0.9103</c:v>
                </c:pt>
                <c:pt idx="3">
                  <c:v>0.88629999999999998</c:v>
                </c:pt>
              </c:numCache>
            </c:numRef>
          </c:val>
          <c:extLst>
            <c:ext xmlns:c16="http://schemas.microsoft.com/office/drawing/2014/chart" uri="{C3380CC4-5D6E-409C-BE32-E72D297353CC}">
              <c16:uniqueId val="{00000000-E380-42FB-87A1-95043DC5A2F0}"/>
            </c:ext>
          </c:extLst>
        </c:ser>
        <c:ser>
          <c:idx val="1"/>
          <c:order val="1"/>
          <c:tx>
            <c:strRef>
              <c:f>Sheet1!$C$1</c:f>
              <c:strCache>
                <c:ptCount val="1"/>
                <c:pt idx="0">
                  <c:v>AUC</c:v>
                </c:pt>
              </c:strCache>
            </c:strRef>
          </c:tx>
          <c:spPr>
            <a:solidFill>
              <a:schemeClr val="accent2"/>
            </a:solidFill>
            <a:ln>
              <a:noFill/>
            </a:ln>
            <a:effectLst/>
          </c:spPr>
          <c:invertIfNegative val="0"/>
          <c:cat>
            <c:strRef>
              <c:f>Sheet1!$A$2:$A$5</c:f>
              <c:strCache>
                <c:ptCount val="4"/>
                <c:pt idx="0">
                  <c:v>Baseline</c:v>
                </c:pt>
                <c:pt idx="1">
                  <c:v>Logistic Regression</c:v>
                </c:pt>
                <c:pt idx="2">
                  <c:v>Random Forest Classifier</c:v>
                </c:pt>
                <c:pt idx="3">
                  <c:v>Neural Network</c:v>
                </c:pt>
              </c:strCache>
            </c:strRef>
          </c:cat>
          <c:val>
            <c:numRef>
              <c:f>Sheet1!$C$2:$C$5</c:f>
              <c:numCache>
                <c:formatCode>General</c:formatCode>
                <c:ptCount val="4"/>
                <c:pt idx="0">
                  <c:v>0.5</c:v>
                </c:pt>
                <c:pt idx="1">
                  <c:v>0.54</c:v>
                </c:pt>
                <c:pt idx="2">
                  <c:v>0.56000000000000005</c:v>
                </c:pt>
                <c:pt idx="3">
                  <c:v>0.51</c:v>
                </c:pt>
              </c:numCache>
            </c:numRef>
          </c:val>
          <c:extLst>
            <c:ext xmlns:c16="http://schemas.microsoft.com/office/drawing/2014/chart" uri="{C3380CC4-5D6E-409C-BE32-E72D297353CC}">
              <c16:uniqueId val="{00000001-E380-42FB-87A1-95043DC5A2F0}"/>
            </c:ext>
          </c:extLst>
        </c:ser>
        <c:dLbls>
          <c:showLegendKey val="0"/>
          <c:showVal val="0"/>
          <c:showCatName val="0"/>
          <c:showSerName val="0"/>
          <c:showPercent val="0"/>
          <c:showBubbleSize val="0"/>
        </c:dLbls>
        <c:gapWidth val="219"/>
        <c:overlap val="-27"/>
        <c:axId val="608239080"/>
        <c:axId val="608241376"/>
      </c:barChart>
      <c:catAx>
        <c:axId val="608239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8241376"/>
        <c:crosses val="autoZero"/>
        <c:auto val="1"/>
        <c:lblAlgn val="ctr"/>
        <c:lblOffset val="100"/>
        <c:noMultiLvlLbl val="0"/>
      </c:catAx>
      <c:valAx>
        <c:axId val="608241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8239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10.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latin typeface="Bahnschrift Light" panose="020B0502040204020203" pitchFamily="34" charset="0"/>
            </a:rPr>
            <a:t>Goal: Improve premier hiking product sales by using a popup when hiking gear was added to cart</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latin typeface="Bahnschrift Light" panose="020B0502040204020203" pitchFamily="34" charset="0"/>
            </a:rPr>
            <a:t>Premier </a:t>
          </a:r>
          <a:r>
            <a:rPr lang="en-US">
              <a:latin typeface="Bahnschrift Light" panose="020B0502040204020203" pitchFamily="34" charset="0"/>
            </a:rPr>
            <a:t>product sales improved</a:t>
          </a:r>
          <a:r>
            <a:rPr lang="en-US" dirty="0">
              <a:latin typeface="Bahnschrift Light" panose="020B0502040204020203" pitchFamily="34" charset="0"/>
            </a:rPr>
            <a:t>, but overall conversion (orders/unique visitors) and overall revenue fell</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latin typeface="Bahnschrift Light" panose="020B0502040204020203" pitchFamily="34" charset="0"/>
            </a:rPr>
            <a:t>How to iterate? Keep improved premier line sales without sacrificing overall revenue.</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LinFactX="147278" custLinFactNeighborX="200000" custLinFactNeighborY="-96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05983" custScaleY="135474" custLinFactNeighborX="747" custLinFactNeighborY="26737">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custLinFactNeighborX="0" custLinFactNeighborY="-5535"/>
      <dgm:spPr/>
    </dgm:pt>
    <dgm:pt modelId="{DB4CA7C4-FCA1-4127-B20A-2A5C031A3CF4}" type="pres">
      <dgm:prSet presAssocID="{49225C73-1633-42F1-AB3B-7CB183E5F8B8}" presName="iconRect" presStyleLbl="node1" presStyleIdx="1" presStyleCnt="3" custLinFactX="-142210" custLinFactNeighborX="-200000" custLinFactNeighborY="-48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BD334B-85A1-4070-9712-2938B18E61F4}" type="doc">
      <dgm:prSet loTypeId="urn:microsoft.com/office/officeart/2005/8/layout/arrow3" loCatId="relationship" qsTypeId="urn:microsoft.com/office/officeart/2005/8/quickstyle/simple1" qsCatId="simple" csTypeId="urn:microsoft.com/office/officeart/2005/8/colors/accent0_2" csCatId="mainScheme" phldr="1"/>
      <dgm:spPr/>
      <dgm:t>
        <a:bodyPr/>
        <a:lstStyle/>
        <a:p>
          <a:endParaRPr lang="en-US"/>
        </a:p>
      </dgm:t>
    </dgm:pt>
    <dgm:pt modelId="{4FD66957-8C89-4B05-9665-C2E2E5010020}">
      <dgm:prSet phldrT="[Text]"/>
      <dgm:spPr/>
      <dgm:t>
        <a:bodyPr/>
        <a:lstStyle/>
        <a:p>
          <a:r>
            <a:rPr lang="en-US" dirty="0"/>
            <a:t>Overall</a:t>
          </a:r>
        </a:p>
      </dgm:t>
    </dgm:pt>
    <dgm:pt modelId="{08714A14-49FF-4B0D-B7BB-D7445ECB006B}" type="parTrans" cxnId="{C1242478-7800-4310-98DB-9F925FE9317D}">
      <dgm:prSet/>
      <dgm:spPr/>
      <dgm:t>
        <a:bodyPr/>
        <a:lstStyle/>
        <a:p>
          <a:endParaRPr lang="en-US"/>
        </a:p>
      </dgm:t>
    </dgm:pt>
    <dgm:pt modelId="{6BD53DDB-6668-4301-99E2-BE8EF7B2CABC}" type="sibTrans" cxnId="{C1242478-7800-4310-98DB-9F925FE9317D}">
      <dgm:prSet/>
      <dgm:spPr/>
      <dgm:t>
        <a:bodyPr/>
        <a:lstStyle/>
        <a:p>
          <a:endParaRPr lang="en-US"/>
        </a:p>
      </dgm:t>
    </dgm:pt>
    <dgm:pt modelId="{307898FF-E592-43D2-9F3D-47973BFF9951}">
      <dgm:prSet phldrT="[Text]"/>
      <dgm:spPr/>
      <dgm:t>
        <a:bodyPr/>
        <a:lstStyle/>
        <a:p>
          <a:r>
            <a:rPr lang="en-US" dirty="0"/>
            <a:t>Premier</a:t>
          </a:r>
        </a:p>
      </dgm:t>
    </dgm:pt>
    <dgm:pt modelId="{8BD9E407-F41E-42A4-9594-E578BB93EDAC}" type="parTrans" cxnId="{D4D76217-21FB-4569-896A-643A843EA515}">
      <dgm:prSet/>
      <dgm:spPr/>
      <dgm:t>
        <a:bodyPr/>
        <a:lstStyle/>
        <a:p>
          <a:endParaRPr lang="en-US"/>
        </a:p>
      </dgm:t>
    </dgm:pt>
    <dgm:pt modelId="{AFF690D2-883E-498C-97EC-9369DE6EA571}" type="sibTrans" cxnId="{D4D76217-21FB-4569-896A-643A843EA515}">
      <dgm:prSet/>
      <dgm:spPr/>
      <dgm:t>
        <a:bodyPr/>
        <a:lstStyle/>
        <a:p>
          <a:endParaRPr lang="en-US"/>
        </a:p>
      </dgm:t>
    </dgm:pt>
    <dgm:pt modelId="{0D51071A-5A22-4449-BB5E-12DD0DF66225}" type="pres">
      <dgm:prSet presAssocID="{05BD334B-85A1-4070-9712-2938B18E61F4}" presName="compositeShape" presStyleCnt="0">
        <dgm:presLayoutVars>
          <dgm:chMax val="2"/>
          <dgm:dir/>
          <dgm:resizeHandles val="exact"/>
        </dgm:presLayoutVars>
      </dgm:prSet>
      <dgm:spPr/>
    </dgm:pt>
    <dgm:pt modelId="{A9B661DF-3E69-44FF-ACE6-AC531B96C9AD}" type="pres">
      <dgm:prSet presAssocID="{05BD334B-85A1-4070-9712-2938B18E61F4}" presName="divider" presStyleLbl="fgShp" presStyleIdx="0" presStyleCnt="1"/>
      <dgm:spPr/>
    </dgm:pt>
    <dgm:pt modelId="{E247B7F1-160D-4648-8CC8-A4E302507A47}" type="pres">
      <dgm:prSet presAssocID="{4FD66957-8C89-4B05-9665-C2E2E5010020}" presName="downArrow" presStyleLbl="node1" presStyleIdx="0" presStyleCnt="2"/>
      <dgm:spPr/>
    </dgm:pt>
    <dgm:pt modelId="{BA023E02-F9D9-458F-B7F2-36455C362186}" type="pres">
      <dgm:prSet presAssocID="{4FD66957-8C89-4B05-9665-C2E2E5010020}" presName="downArrowText" presStyleLbl="revTx" presStyleIdx="0" presStyleCnt="2">
        <dgm:presLayoutVars>
          <dgm:bulletEnabled val="1"/>
        </dgm:presLayoutVars>
      </dgm:prSet>
      <dgm:spPr/>
    </dgm:pt>
    <dgm:pt modelId="{DDE8037F-4BF6-47EE-B34F-6C14C410C223}" type="pres">
      <dgm:prSet presAssocID="{307898FF-E592-43D2-9F3D-47973BFF9951}" presName="upArrow" presStyleLbl="node1" presStyleIdx="1" presStyleCnt="2"/>
      <dgm:spPr/>
    </dgm:pt>
    <dgm:pt modelId="{E6A2C71B-B38A-48B8-B20B-DF6DD622E4B3}" type="pres">
      <dgm:prSet presAssocID="{307898FF-E592-43D2-9F3D-47973BFF9951}" presName="upArrowText" presStyleLbl="revTx" presStyleIdx="1" presStyleCnt="2">
        <dgm:presLayoutVars>
          <dgm:bulletEnabled val="1"/>
        </dgm:presLayoutVars>
      </dgm:prSet>
      <dgm:spPr/>
    </dgm:pt>
  </dgm:ptLst>
  <dgm:cxnLst>
    <dgm:cxn modelId="{D4D76217-21FB-4569-896A-643A843EA515}" srcId="{05BD334B-85A1-4070-9712-2938B18E61F4}" destId="{307898FF-E592-43D2-9F3D-47973BFF9951}" srcOrd="1" destOrd="0" parTransId="{8BD9E407-F41E-42A4-9594-E578BB93EDAC}" sibTransId="{AFF690D2-883E-498C-97EC-9369DE6EA571}"/>
    <dgm:cxn modelId="{73DEA253-8781-4F18-ABF8-9B0099B9BF75}" type="presOf" srcId="{05BD334B-85A1-4070-9712-2938B18E61F4}" destId="{0D51071A-5A22-4449-BB5E-12DD0DF66225}" srcOrd="0" destOrd="0" presId="urn:microsoft.com/office/officeart/2005/8/layout/arrow3"/>
    <dgm:cxn modelId="{C1242478-7800-4310-98DB-9F925FE9317D}" srcId="{05BD334B-85A1-4070-9712-2938B18E61F4}" destId="{4FD66957-8C89-4B05-9665-C2E2E5010020}" srcOrd="0" destOrd="0" parTransId="{08714A14-49FF-4B0D-B7BB-D7445ECB006B}" sibTransId="{6BD53DDB-6668-4301-99E2-BE8EF7B2CABC}"/>
    <dgm:cxn modelId="{0D46FC94-5570-409B-9FC3-EA0D2B7CDC3E}" type="presOf" srcId="{307898FF-E592-43D2-9F3D-47973BFF9951}" destId="{E6A2C71B-B38A-48B8-B20B-DF6DD622E4B3}" srcOrd="0" destOrd="0" presId="urn:microsoft.com/office/officeart/2005/8/layout/arrow3"/>
    <dgm:cxn modelId="{A80D28F9-7E53-462A-A1C3-3E18F81A4FCE}" type="presOf" srcId="{4FD66957-8C89-4B05-9665-C2E2E5010020}" destId="{BA023E02-F9D9-458F-B7F2-36455C362186}" srcOrd="0" destOrd="0" presId="urn:microsoft.com/office/officeart/2005/8/layout/arrow3"/>
    <dgm:cxn modelId="{8E71EBCF-8D68-4C42-873E-98462C6766B1}" type="presParOf" srcId="{0D51071A-5A22-4449-BB5E-12DD0DF66225}" destId="{A9B661DF-3E69-44FF-ACE6-AC531B96C9AD}" srcOrd="0" destOrd="0" presId="urn:microsoft.com/office/officeart/2005/8/layout/arrow3"/>
    <dgm:cxn modelId="{6822DE92-8559-4DAD-8B56-7F05827091C4}" type="presParOf" srcId="{0D51071A-5A22-4449-BB5E-12DD0DF66225}" destId="{E247B7F1-160D-4648-8CC8-A4E302507A47}" srcOrd="1" destOrd="0" presId="urn:microsoft.com/office/officeart/2005/8/layout/arrow3"/>
    <dgm:cxn modelId="{9F78EDFC-C9CE-40FD-B2FB-7DDE77DDF7AF}" type="presParOf" srcId="{0D51071A-5A22-4449-BB5E-12DD0DF66225}" destId="{BA023E02-F9D9-458F-B7F2-36455C362186}" srcOrd="2" destOrd="0" presId="urn:microsoft.com/office/officeart/2005/8/layout/arrow3"/>
    <dgm:cxn modelId="{C4625EE8-9966-4489-90BE-2F688752D696}" type="presParOf" srcId="{0D51071A-5A22-4449-BB5E-12DD0DF66225}" destId="{DDE8037F-4BF6-47EE-B34F-6C14C410C223}" srcOrd="3" destOrd="0" presId="urn:microsoft.com/office/officeart/2005/8/layout/arrow3"/>
    <dgm:cxn modelId="{568448AC-5CFC-4A2F-BBD3-308B3CBD69B2}" type="presParOf" srcId="{0D51071A-5A22-4449-BB5E-12DD0DF66225}" destId="{E6A2C71B-B38A-48B8-B20B-DF6DD622E4B3}" srcOrd="4" destOrd="0" presId="urn:microsoft.com/office/officeart/2005/8/layout/arrow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D9E149-A3A7-4E9D-B8DF-4EECF361ADC3}" type="doc">
      <dgm:prSet loTypeId="urn:microsoft.com/office/officeart/2005/8/layout/chevron1" loCatId="process" qsTypeId="urn:microsoft.com/office/officeart/2005/8/quickstyle/simple1" qsCatId="simple" csTypeId="urn:microsoft.com/office/officeart/2005/8/colors/accent3_5" csCatId="accent3" phldr="1"/>
      <dgm:spPr/>
    </dgm:pt>
    <dgm:pt modelId="{921BD991-1B99-41F2-B97E-F360412DFB4A}">
      <dgm:prSet phldrT="[Text]"/>
      <dgm:spPr/>
      <dgm:t>
        <a:bodyPr/>
        <a:lstStyle/>
        <a:p>
          <a:r>
            <a:rPr lang="en-US" dirty="0"/>
            <a:t>Website tracks data about the user</a:t>
          </a:r>
        </a:p>
      </dgm:t>
    </dgm:pt>
    <dgm:pt modelId="{7DB80109-FBD1-4A8E-B8EE-7CC8CEEF7B5F}" type="parTrans" cxnId="{C83BDD22-2821-4643-8F13-B338D49DB675}">
      <dgm:prSet/>
      <dgm:spPr/>
      <dgm:t>
        <a:bodyPr/>
        <a:lstStyle/>
        <a:p>
          <a:endParaRPr lang="en-US"/>
        </a:p>
      </dgm:t>
    </dgm:pt>
    <dgm:pt modelId="{A1274425-6312-46EB-9F97-A3AC9B39291C}" type="sibTrans" cxnId="{C83BDD22-2821-4643-8F13-B338D49DB675}">
      <dgm:prSet/>
      <dgm:spPr/>
      <dgm:t>
        <a:bodyPr/>
        <a:lstStyle/>
        <a:p>
          <a:endParaRPr lang="en-US"/>
        </a:p>
      </dgm:t>
    </dgm:pt>
    <dgm:pt modelId="{D17463FF-7820-47E1-8DC8-DEC98B5C8E97}">
      <dgm:prSet phldrT="[Text]"/>
      <dgm:spPr/>
      <dgm:t>
        <a:bodyPr/>
        <a:lstStyle/>
        <a:p>
          <a:r>
            <a:rPr lang="en-US" dirty="0"/>
            <a:t>Send information to API endpoint</a:t>
          </a:r>
        </a:p>
      </dgm:t>
    </dgm:pt>
    <dgm:pt modelId="{57134B53-211D-43E8-8016-8736A90F42BC}" type="parTrans" cxnId="{CBE03991-A910-4F44-80E8-4FAC7D0FA5F4}">
      <dgm:prSet/>
      <dgm:spPr/>
      <dgm:t>
        <a:bodyPr/>
        <a:lstStyle/>
        <a:p>
          <a:endParaRPr lang="en-US"/>
        </a:p>
      </dgm:t>
    </dgm:pt>
    <dgm:pt modelId="{2F0A4D06-F38E-48A7-9D1D-377ACE878152}" type="sibTrans" cxnId="{CBE03991-A910-4F44-80E8-4FAC7D0FA5F4}">
      <dgm:prSet/>
      <dgm:spPr/>
      <dgm:t>
        <a:bodyPr/>
        <a:lstStyle/>
        <a:p>
          <a:endParaRPr lang="en-US"/>
        </a:p>
      </dgm:t>
    </dgm:pt>
    <dgm:pt modelId="{BBAD8B5D-A329-41E6-A60E-167C99403BEA}">
      <dgm:prSet phldrT="[Text]"/>
      <dgm:spPr/>
      <dgm:t>
        <a:bodyPr/>
        <a:lstStyle/>
        <a:p>
          <a:r>
            <a:rPr lang="en-US" dirty="0"/>
            <a:t>Receive a probability of upsell</a:t>
          </a:r>
        </a:p>
      </dgm:t>
    </dgm:pt>
    <dgm:pt modelId="{C64844E7-B244-46D1-A43E-D696E39F1B90}" type="parTrans" cxnId="{9A39E1FC-2E98-4001-AAB1-72A348166028}">
      <dgm:prSet/>
      <dgm:spPr/>
      <dgm:t>
        <a:bodyPr/>
        <a:lstStyle/>
        <a:p>
          <a:endParaRPr lang="en-US"/>
        </a:p>
      </dgm:t>
    </dgm:pt>
    <dgm:pt modelId="{52DE3E20-F0C5-440E-AD47-B7C54060EE96}" type="sibTrans" cxnId="{9A39E1FC-2E98-4001-AAB1-72A348166028}">
      <dgm:prSet/>
      <dgm:spPr/>
      <dgm:t>
        <a:bodyPr/>
        <a:lstStyle/>
        <a:p>
          <a:endParaRPr lang="en-US"/>
        </a:p>
      </dgm:t>
    </dgm:pt>
    <dgm:pt modelId="{567D7685-1E72-4ADF-BC08-3EC5FBE0B29F}">
      <dgm:prSet phldrT="[Text]"/>
      <dgm:spPr/>
      <dgm:t>
        <a:bodyPr/>
        <a:lstStyle/>
        <a:p>
          <a:r>
            <a:rPr lang="en-US" dirty="0"/>
            <a:t>Decide to show popup based on threshold</a:t>
          </a:r>
        </a:p>
      </dgm:t>
    </dgm:pt>
    <dgm:pt modelId="{5F0100F3-084B-4134-86DF-8CC92A1443B6}" type="parTrans" cxnId="{1BFE6F63-AE1D-4DEE-A08D-D5D5B6A29347}">
      <dgm:prSet/>
      <dgm:spPr/>
      <dgm:t>
        <a:bodyPr/>
        <a:lstStyle/>
        <a:p>
          <a:endParaRPr lang="en-US"/>
        </a:p>
      </dgm:t>
    </dgm:pt>
    <dgm:pt modelId="{503BB16D-52CA-4140-A0FB-83F5958FEA4A}" type="sibTrans" cxnId="{1BFE6F63-AE1D-4DEE-A08D-D5D5B6A29347}">
      <dgm:prSet/>
      <dgm:spPr/>
      <dgm:t>
        <a:bodyPr/>
        <a:lstStyle/>
        <a:p>
          <a:endParaRPr lang="en-US"/>
        </a:p>
      </dgm:t>
    </dgm:pt>
    <dgm:pt modelId="{3840E9BB-77F4-4BFA-96AA-C0BC328152AD}" type="pres">
      <dgm:prSet presAssocID="{E5D9E149-A3A7-4E9D-B8DF-4EECF361ADC3}" presName="Name0" presStyleCnt="0">
        <dgm:presLayoutVars>
          <dgm:dir/>
          <dgm:animLvl val="lvl"/>
          <dgm:resizeHandles val="exact"/>
        </dgm:presLayoutVars>
      </dgm:prSet>
      <dgm:spPr/>
    </dgm:pt>
    <dgm:pt modelId="{6E5C8156-D6DD-461D-BA8E-B5469B1C81E3}" type="pres">
      <dgm:prSet presAssocID="{921BD991-1B99-41F2-B97E-F360412DFB4A}" presName="parTxOnly" presStyleLbl="node1" presStyleIdx="0" presStyleCnt="4">
        <dgm:presLayoutVars>
          <dgm:chMax val="0"/>
          <dgm:chPref val="0"/>
          <dgm:bulletEnabled val="1"/>
        </dgm:presLayoutVars>
      </dgm:prSet>
      <dgm:spPr/>
    </dgm:pt>
    <dgm:pt modelId="{119B9D1E-A5CB-46A3-BBE5-26E6027218E0}" type="pres">
      <dgm:prSet presAssocID="{A1274425-6312-46EB-9F97-A3AC9B39291C}" presName="parTxOnlySpace" presStyleCnt="0"/>
      <dgm:spPr/>
    </dgm:pt>
    <dgm:pt modelId="{96F1B164-35E5-42F1-9CAD-9215E3C71DD4}" type="pres">
      <dgm:prSet presAssocID="{D17463FF-7820-47E1-8DC8-DEC98B5C8E97}" presName="parTxOnly" presStyleLbl="node1" presStyleIdx="1" presStyleCnt="4">
        <dgm:presLayoutVars>
          <dgm:chMax val="0"/>
          <dgm:chPref val="0"/>
          <dgm:bulletEnabled val="1"/>
        </dgm:presLayoutVars>
      </dgm:prSet>
      <dgm:spPr/>
    </dgm:pt>
    <dgm:pt modelId="{EB2EB291-61D8-4B56-960C-8B54AA413AEE}" type="pres">
      <dgm:prSet presAssocID="{2F0A4D06-F38E-48A7-9D1D-377ACE878152}" presName="parTxOnlySpace" presStyleCnt="0"/>
      <dgm:spPr/>
    </dgm:pt>
    <dgm:pt modelId="{F5E162DF-C1C0-416B-93CF-508B64E755D5}" type="pres">
      <dgm:prSet presAssocID="{BBAD8B5D-A329-41E6-A60E-167C99403BEA}" presName="parTxOnly" presStyleLbl="node1" presStyleIdx="2" presStyleCnt="4">
        <dgm:presLayoutVars>
          <dgm:chMax val="0"/>
          <dgm:chPref val="0"/>
          <dgm:bulletEnabled val="1"/>
        </dgm:presLayoutVars>
      </dgm:prSet>
      <dgm:spPr/>
    </dgm:pt>
    <dgm:pt modelId="{53C5B60F-2B94-4410-9AB1-5C3678A08DB6}" type="pres">
      <dgm:prSet presAssocID="{52DE3E20-F0C5-440E-AD47-B7C54060EE96}" presName="parTxOnlySpace" presStyleCnt="0"/>
      <dgm:spPr/>
    </dgm:pt>
    <dgm:pt modelId="{093D48BF-5B70-48C4-B3B6-0F63370E674D}" type="pres">
      <dgm:prSet presAssocID="{567D7685-1E72-4ADF-BC08-3EC5FBE0B29F}" presName="parTxOnly" presStyleLbl="node1" presStyleIdx="3" presStyleCnt="4">
        <dgm:presLayoutVars>
          <dgm:chMax val="0"/>
          <dgm:chPref val="0"/>
          <dgm:bulletEnabled val="1"/>
        </dgm:presLayoutVars>
      </dgm:prSet>
      <dgm:spPr/>
    </dgm:pt>
  </dgm:ptLst>
  <dgm:cxnLst>
    <dgm:cxn modelId="{CEE14512-9808-472A-960B-3B0D22E6B115}" type="presOf" srcId="{921BD991-1B99-41F2-B97E-F360412DFB4A}" destId="{6E5C8156-D6DD-461D-BA8E-B5469B1C81E3}" srcOrd="0" destOrd="0" presId="urn:microsoft.com/office/officeart/2005/8/layout/chevron1"/>
    <dgm:cxn modelId="{C83BDD22-2821-4643-8F13-B338D49DB675}" srcId="{E5D9E149-A3A7-4E9D-B8DF-4EECF361ADC3}" destId="{921BD991-1B99-41F2-B97E-F360412DFB4A}" srcOrd="0" destOrd="0" parTransId="{7DB80109-FBD1-4A8E-B8EE-7CC8CEEF7B5F}" sibTransId="{A1274425-6312-46EB-9F97-A3AC9B39291C}"/>
    <dgm:cxn modelId="{71011F28-E4E6-4615-80F6-119E37481DC3}" type="presOf" srcId="{E5D9E149-A3A7-4E9D-B8DF-4EECF361ADC3}" destId="{3840E9BB-77F4-4BFA-96AA-C0BC328152AD}" srcOrd="0" destOrd="0" presId="urn:microsoft.com/office/officeart/2005/8/layout/chevron1"/>
    <dgm:cxn modelId="{1BFE6F63-AE1D-4DEE-A08D-D5D5B6A29347}" srcId="{E5D9E149-A3A7-4E9D-B8DF-4EECF361ADC3}" destId="{567D7685-1E72-4ADF-BC08-3EC5FBE0B29F}" srcOrd="3" destOrd="0" parTransId="{5F0100F3-084B-4134-86DF-8CC92A1443B6}" sibTransId="{503BB16D-52CA-4140-A0FB-83F5958FEA4A}"/>
    <dgm:cxn modelId="{EE842B50-9475-4847-8E3D-5DA2CEF2615A}" type="presOf" srcId="{D17463FF-7820-47E1-8DC8-DEC98B5C8E97}" destId="{96F1B164-35E5-42F1-9CAD-9215E3C71DD4}" srcOrd="0" destOrd="0" presId="urn:microsoft.com/office/officeart/2005/8/layout/chevron1"/>
    <dgm:cxn modelId="{CBE03991-A910-4F44-80E8-4FAC7D0FA5F4}" srcId="{E5D9E149-A3A7-4E9D-B8DF-4EECF361ADC3}" destId="{D17463FF-7820-47E1-8DC8-DEC98B5C8E97}" srcOrd="1" destOrd="0" parTransId="{57134B53-211D-43E8-8016-8736A90F42BC}" sibTransId="{2F0A4D06-F38E-48A7-9D1D-377ACE878152}"/>
    <dgm:cxn modelId="{C01813C2-3E3B-41D0-BFF2-9A367599A0EA}" type="presOf" srcId="{BBAD8B5D-A329-41E6-A60E-167C99403BEA}" destId="{F5E162DF-C1C0-416B-93CF-508B64E755D5}" srcOrd="0" destOrd="0" presId="urn:microsoft.com/office/officeart/2005/8/layout/chevron1"/>
    <dgm:cxn modelId="{B02BBFD5-05C4-44BC-B906-A01F27EFE4AE}" type="presOf" srcId="{567D7685-1E72-4ADF-BC08-3EC5FBE0B29F}" destId="{093D48BF-5B70-48C4-B3B6-0F63370E674D}" srcOrd="0" destOrd="0" presId="urn:microsoft.com/office/officeart/2005/8/layout/chevron1"/>
    <dgm:cxn modelId="{9A39E1FC-2E98-4001-AAB1-72A348166028}" srcId="{E5D9E149-A3A7-4E9D-B8DF-4EECF361ADC3}" destId="{BBAD8B5D-A329-41E6-A60E-167C99403BEA}" srcOrd="2" destOrd="0" parTransId="{C64844E7-B244-46D1-A43E-D696E39F1B90}" sibTransId="{52DE3E20-F0C5-440E-AD47-B7C54060EE96}"/>
    <dgm:cxn modelId="{E6042ADB-F438-4076-A734-CC334F2FB535}" type="presParOf" srcId="{3840E9BB-77F4-4BFA-96AA-C0BC328152AD}" destId="{6E5C8156-D6DD-461D-BA8E-B5469B1C81E3}" srcOrd="0" destOrd="0" presId="urn:microsoft.com/office/officeart/2005/8/layout/chevron1"/>
    <dgm:cxn modelId="{F6BA96EF-5B9B-4C76-A2CC-DE1CB5ED8A01}" type="presParOf" srcId="{3840E9BB-77F4-4BFA-96AA-C0BC328152AD}" destId="{119B9D1E-A5CB-46A3-BBE5-26E6027218E0}" srcOrd="1" destOrd="0" presId="urn:microsoft.com/office/officeart/2005/8/layout/chevron1"/>
    <dgm:cxn modelId="{14E9C57F-B799-4254-8916-322A47134C05}" type="presParOf" srcId="{3840E9BB-77F4-4BFA-96AA-C0BC328152AD}" destId="{96F1B164-35E5-42F1-9CAD-9215E3C71DD4}" srcOrd="2" destOrd="0" presId="urn:microsoft.com/office/officeart/2005/8/layout/chevron1"/>
    <dgm:cxn modelId="{01F8F522-3498-4DDF-9993-20805313F2CF}" type="presParOf" srcId="{3840E9BB-77F4-4BFA-96AA-C0BC328152AD}" destId="{EB2EB291-61D8-4B56-960C-8B54AA413AEE}" srcOrd="3" destOrd="0" presId="urn:microsoft.com/office/officeart/2005/8/layout/chevron1"/>
    <dgm:cxn modelId="{0DB66EBF-C913-4D4A-8CCD-D75105DDB7B2}" type="presParOf" srcId="{3840E9BB-77F4-4BFA-96AA-C0BC328152AD}" destId="{F5E162DF-C1C0-416B-93CF-508B64E755D5}" srcOrd="4" destOrd="0" presId="urn:microsoft.com/office/officeart/2005/8/layout/chevron1"/>
    <dgm:cxn modelId="{E710014E-ADBD-4F20-BCBA-13FCAD35F923}" type="presParOf" srcId="{3840E9BB-77F4-4BFA-96AA-C0BC328152AD}" destId="{53C5B60F-2B94-4410-9AB1-5C3678A08DB6}" srcOrd="5" destOrd="0" presId="urn:microsoft.com/office/officeart/2005/8/layout/chevron1"/>
    <dgm:cxn modelId="{F743E470-B27D-4EAB-B0C8-8D0F24994EE4}" type="presParOf" srcId="{3840E9BB-77F4-4BFA-96AA-C0BC328152AD}" destId="{093D48BF-5B70-48C4-B3B6-0F63370E674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700199" y="268952"/>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4635708" y="550451"/>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64173" y="2673752"/>
          <a:ext cx="3100002" cy="975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Bahnschrift Light" panose="020B0502040204020203" pitchFamily="34" charset="0"/>
            </a:rPr>
            <a:t>Goal: Improve premier hiking product sales by using a popup when hiking gear was added to cart</a:t>
          </a:r>
        </a:p>
      </dsp:txBody>
      <dsp:txXfrm>
        <a:off x="64173" y="2673752"/>
        <a:ext cx="3100002" cy="975412"/>
      </dsp:txXfrm>
    </dsp:sp>
    <dsp:sp modelId="{BCD8CDD9-0C56-4401-ADB1-8B48DAB2C96F}">
      <dsp:nvSpPr>
        <dsp:cNvPr id="0" name=""/>
        <dsp:cNvSpPr/>
      </dsp:nvSpPr>
      <dsp:spPr>
        <a:xfrm>
          <a:off x="4224576" y="23404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1101451" y="663230"/>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654201" y="267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Bahnschrift Light" panose="020B0502040204020203" pitchFamily="34" charset="0"/>
            </a:rPr>
            <a:t>Premier </a:t>
          </a:r>
          <a:r>
            <a:rPr lang="en-US" sz="1100" kern="1200">
              <a:latin typeface="Bahnschrift Light" panose="020B0502040204020203" pitchFamily="34" charset="0"/>
            </a:rPr>
            <a:t>product sales improved</a:t>
          </a:r>
          <a:r>
            <a:rPr lang="en-US" sz="1100" kern="1200" dirty="0">
              <a:latin typeface="Bahnschrift Light" panose="020B0502040204020203" pitchFamily="34" charset="0"/>
            </a:rPr>
            <a:t>, but overall conversion (orders/unique visitors) and overall revenue fell</a:t>
          </a:r>
        </a:p>
      </dsp:txBody>
      <dsp:txXfrm>
        <a:off x="3654201" y="2672806"/>
        <a:ext cx="2925000" cy="720000"/>
      </dsp:txXfrm>
    </dsp:sp>
    <dsp:sp modelId="{FF93E135-77D6-48A0-8871-9BC93D705D06}">
      <dsp:nvSpPr>
        <dsp:cNvPr id="0" name=""/>
        <dsp:cNvSpPr/>
      </dsp:nvSpPr>
      <dsp:spPr>
        <a:xfrm>
          <a:off x="7661451" y="332805"/>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41701" y="713055"/>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91076" y="267280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Bahnschrift Light" panose="020B0502040204020203" pitchFamily="34" charset="0"/>
            </a:rPr>
            <a:t>How to iterate? Keep improved premier line sales without sacrificing overall revenue.</a:t>
          </a:r>
        </a:p>
      </dsp:txBody>
      <dsp:txXfrm>
        <a:off x="7091076" y="2672806"/>
        <a:ext cx="2925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661DF-3E69-44FF-ACE6-AC531B96C9AD}">
      <dsp:nvSpPr>
        <dsp:cNvPr id="0" name=""/>
        <dsp:cNvSpPr/>
      </dsp:nvSpPr>
      <dsp:spPr>
        <a:xfrm rot="21300000">
          <a:off x="3663" y="500112"/>
          <a:ext cx="1186473" cy="135869"/>
        </a:xfrm>
        <a:prstGeom prst="mathMinus">
          <a:avLst/>
        </a:prstGeom>
        <a:solidFill>
          <a:schemeClr val="dk2">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47B7F1-160D-4648-8CC8-A4E302507A47}">
      <dsp:nvSpPr>
        <dsp:cNvPr id="0" name=""/>
        <dsp:cNvSpPr/>
      </dsp:nvSpPr>
      <dsp:spPr>
        <a:xfrm>
          <a:off x="143256" y="56804"/>
          <a:ext cx="358140" cy="454437"/>
        </a:xfrm>
        <a:prstGeom prst="downArrow">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023E02-F9D9-458F-B7F2-36455C362186}">
      <dsp:nvSpPr>
        <dsp:cNvPr id="0" name=""/>
        <dsp:cNvSpPr/>
      </dsp:nvSpPr>
      <dsp:spPr>
        <a:xfrm>
          <a:off x="632714" y="0"/>
          <a:ext cx="382016" cy="47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Overall</a:t>
          </a:r>
        </a:p>
      </dsp:txBody>
      <dsp:txXfrm>
        <a:off x="632714" y="0"/>
        <a:ext cx="382016" cy="477159"/>
      </dsp:txXfrm>
    </dsp:sp>
    <dsp:sp modelId="{DDE8037F-4BF6-47EE-B34F-6C14C410C223}">
      <dsp:nvSpPr>
        <dsp:cNvPr id="0" name=""/>
        <dsp:cNvSpPr/>
      </dsp:nvSpPr>
      <dsp:spPr>
        <a:xfrm>
          <a:off x="692404" y="624851"/>
          <a:ext cx="358140" cy="454437"/>
        </a:xfrm>
        <a:prstGeom prst="upArrow">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A2C71B-B38A-48B8-B20B-DF6DD622E4B3}">
      <dsp:nvSpPr>
        <dsp:cNvPr id="0" name=""/>
        <dsp:cNvSpPr/>
      </dsp:nvSpPr>
      <dsp:spPr>
        <a:xfrm>
          <a:off x="179070" y="658934"/>
          <a:ext cx="382016" cy="47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672" tIns="42672" rIns="42672" bIns="42672" numCol="1" spcCol="1270" anchor="ctr" anchorCtr="0">
          <a:noAutofit/>
        </a:bodyPr>
        <a:lstStyle/>
        <a:p>
          <a:pPr marL="0" lvl="0" indent="0" algn="ctr" defTabSz="266700">
            <a:lnSpc>
              <a:spcPct val="90000"/>
            </a:lnSpc>
            <a:spcBef>
              <a:spcPct val="0"/>
            </a:spcBef>
            <a:spcAft>
              <a:spcPct val="35000"/>
            </a:spcAft>
            <a:buNone/>
          </a:pPr>
          <a:r>
            <a:rPr lang="en-US" sz="600" kern="1200" dirty="0"/>
            <a:t>Premier</a:t>
          </a:r>
        </a:p>
      </dsp:txBody>
      <dsp:txXfrm>
        <a:off x="179070" y="658934"/>
        <a:ext cx="382016" cy="477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C8156-D6DD-461D-BA8E-B5469B1C81E3}">
      <dsp:nvSpPr>
        <dsp:cNvPr id="0" name=""/>
        <dsp:cNvSpPr/>
      </dsp:nvSpPr>
      <dsp:spPr>
        <a:xfrm>
          <a:off x="4720" y="2159787"/>
          <a:ext cx="2747730" cy="1099092"/>
        </a:xfrm>
        <a:prstGeom prst="chevron">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Website tracks data about the user</a:t>
          </a:r>
        </a:p>
      </dsp:txBody>
      <dsp:txXfrm>
        <a:off x="554266" y="2159787"/>
        <a:ext cx="1648638" cy="1099092"/>
      </dsp:txXfrm>
    </dsp:sp>
    <dsp:sp modelId="{96F1B164-35E5-42F1-9CAD-9215E3C71DD4}">
      <dsp:nvSpPr>
        <dsp:cNvPr id="0" name=""/>
        <dsp:cNvSpPr/>
      </dsp:nvSpPr>
      <dsp:spPr>
        <a:xfrm>
          <a:off x="2477677" y="2159787"/>
          <a:ext cx="2747730" cy="1099092"/>
        </a:xfrm>
        <a:prstGeom prst="chevron">
          <a:avLst/>
        </a:prstGeom>
        <a:solidFill>
          <a:schemeClr val="accent3">
            <a:alpha val="90000"/>
            <a:hueOff val="0"/>
            <a:satOff val="0"/>
            <a:lumOff val="0"/>
            <a:alphaOff val="-13333"/>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Send information to API endpoint</a:t>
          </a:r>
        </a:p>
      </dsp:txBody>
      <dsp:txXfrm>
        <a:off x="3027223" y="2159787"/>
        <a:ext cx="1648638" cy="1099092"/>
      </dsp:txXfrm>
    </dsp:sp>
    <dsp:sp modelId="{F5E162DF-C1C0-416B-93CF-508B64E755D5}">
      <dsp:nvSpPr>
        <dsp:cNvPr id="0" name=""/>
        <dsp:cNvSpPr/>
      </dsp:nvSpPr>
      <dsp:spPr>
        <a:xfrm>
          <a:off x="4950634" y="2159787"/>
          <a:ext cx="2747730" cy="1099092"/>
        </a:xfrm>
        <a:prstGeom prst="chevron">
          <a:avLst/>
        </a:prstGeom>
        <a:solidFill>
          <a:schemeClr val="accent3">
            <a:alpha val="90000"/>
            <a:hueOff val="0"/>
            <a:satOff val="0"/>
            <a:lumOff val="0"/>
            <a:alphaOff val="-26667"/>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Receive a probability of upsell</a:t>
          </a:r>
        </a:p>
      </dsp:txBody>
      <dsp:txXfrm>
        <a:off x="5500180" y="2159787"/>
        <a:ext cx="1648638" cy="1099092"/>
      </dsp:txXfrm>
    </dsp:sp>
    <dsp:sp modelId="{093D48BF-5B70-48C4-B3B6-0F63370E674D}">
      <dsp:nvSpPr>
        <dsp:cNvPr id="0" name=""/>
        <dsp:cNvSpPr/>
      </dsp:nvSpPr>
      <dsp:spPr>
        <a:xfrm>
          <a:off x="7423591" y="2159787"/>
          <a:ext cx="2747730" cy="1099092"/>
        </a:xfrm>
        <a:prstGeom prst="chevron">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Decide to show popup based on threshold</a:t>
          </a:r>
        </a:p>
      </dsp:txBody>
      <dsp:txXfrm>
        <a:off x="7973137" y="2159787"/>
        <a:ext cx="1648638" cy="109909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12/8/2020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12/8/2020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hyperlink" Target="https://newsroom.accenture.com/news/consumers-welcome-personalized-offerings-but-businesses-are-struggling-to-deliver-finds-accenture-interactive-personalization-research.htm" TargetMode="External"/><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ublic.tableau.com/profile/wynn5030#!/vizhome/ABTestresults/Dashboard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dcreview.com/articles/big-data-in-science-which-business-model-is-suitable/"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AB Test Evaluation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For Outdoor Retailer</a:t>
            </a:r>
          </a:p>
        </p:txBody>
      </p:sp>
      <p:sp>
        <p:nvSpPr>
          <p:cNvPr id="4" name="TextBox 3">
            <a:extLst>
              <a:ext uri="{FF2B5EF4-FFF2-40B4-BE49-F238E27FC236}">
                <a16:creationId xmlns:a16="http://schemas.microsoft.com/office/drawing/2014/main" id="{2A8AE7C0-0526-4978-B3A5-65A9AC78CAE2}"/>
              </a:ext>
            </a:extLst>
          </p:cNvPr>
          <p:cNvSpPr txBox="1"/>
          <p:nvPr/>
        </p:nvSpPr>
        <p:spPr>
          <a:xfrm>
            <a:off x="449179" y="6280484"/>
            <a:ext cx="3251211" cy="369332"/>
          </a:xfrm>
          <a:prstGeom prst="rect">
            <a:avLst/>
          </a:prstGeom>
          <a:noFill/>
        </p:spPr>
        <p:txBody>
          <a:bodyPr wrap="none" rtlCol="0">
            <a:spAutoFit/>
          </a:bodyPr>
          <a:lstStyle/>
          <a:p>
            <a:r>
              <a:rPr lang="en-US" dirty="0">
                <a:solidFill>
                  <a:schemeClr val="bg1"/>
                </a:solidFill>
              </a:rPr>
              <a:t>Data Scientist: Jon Nguyen </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B352-1029-413B-8A8A-18550CD16E5A}"/>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DE97C9EE-A43D-4725-B834-1028638C49A3}"/>
              </a:ext>
            </a:extLst>
          </p:cNvPr>
          <p:cNvPicPr>
            <a:picLocks noGrp="1" noChangeAspect="1"/>
          </p:cNvPicPr>
          <p:nvPr>
            <p:ph idx="1"/>
          </p:nvPr>
        </p:nvPicPr>
        <p:blipFill>
          <a:blip r:embed="rId2"/>
          <a:stretch>
            <a:fillRect/>
          </a:stretch>
        </p:blipFill>
        <p:spPr>
          <a:xfrm>
            <a:off x="8329133" y="3956858"/>
            <a:ext cx="3370116" cy="2375130"/>
          </a:xfrm>
        </p:spPr>
      </p:pic>
      <p:pic>
        <p:nvPicPr>
          <p:cNvPr id="7" name="Picture 6">
            <a:extLst>
              <a:ext uri="{FF2B5EF4-FFF2-40B4-BE49-F238E27FC236}">
                <a16:creationId xmlns:a16="http://schemas.microsoft.com/office/drawing/2014/main" id="{91081B54-3555-4C0E-B12A-7E55598EA96D}"/>
              </a:ext>
            </a:extLst>
          </p:cNvPr>
          <p:cNvPicPr>
            <a:picLocks noChangeAspect="1"/>
          </p:cNvPicPr>
          <p:nvPr/>
        </p:nvPicPr>
        <p:blipFill>
          <a:blip r:embed="rId3"/>
          <a:stretch>
            <a:fillRect/>
          </a:stretch>
        </p:blipFill>
        <p:spPr>
          <a:xfrm>
            <a:off x="402189" y="2252862"/>
            <a:ext cx="5214059" cy="2995655"/>
          </a:xfrm>
          <a:prstGeom prst="rect">
            <a:avLst/>
          </a:prstGeom>
        </p:spPr>
      </p:pic>
      <p:pic>
        <p:nvPicPr>
          <p:cNvPr id="4" name="Picture 3">
            <a:extLst>
              <a:ext uri="{FF2B5EF4-FFF2-40B4-BE49-F238E27FC236}">
                <a16:creationId xmlns:a16="http://schemas.microsoft.com/office/drawing/2014/main" id="{F556FA54-4D13-46A0-81A3-46A516D15C99}"/>
              </a:ext>
            </a:extLst>
          </p:cNvPr>
          <p:cNvPicPr>
            <a:picLocks noChangeAspect="1"/>
          </p:cNvPicPr>
          <p:nvPr/>
        </p:nvPicPr>
        <p:blipFill>
          <a:blip r:embed="rId4"/>
          <a:stretch>
            <a:fillRect/>
          </a:stretch>
        </p:blipFill>
        <p:spPr>
          <a:xfrm>
            <a:off x="6029278" y="642594"/>
            <a:ext cx="3270232" cy="3402434"/>
          </a:xfrm>
          <a:prstGeom prst="rect">
            <a:avLst/>
          </a:prstGeom>
        </p:spPr>
      </p:pic>
    </p:spTree>
    <p:extLst>
      <p:ext uri="{BB962C8B-B14F-4D97-AF65-F5344CB8AC3E}">
        <p14:creationId xmlns:p14="http://schemas.microsoft.com/office/powerpoint/2010/main" val="415878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AFF7-CE73-4F45-ABDA-99B99FB8B1B3}"/>
              </a:ext>
            </a:extLst>
          </p:cNvPr>
          <p:cNvSpPr>
            <a:spLocks noGrp="1"/>
          </p:cNvSpPr>
          <p:nvPr>
            <p:ph type="title"/>
          </p:nvPr>
        </p:nvSpPr>
        <p:spPr/>
        <p:txBody>
          <a:bodyPr/>
          <a:lstStyle/>
          <a:p>
            <a:r>
              <a:rPr lang="en-US" dirty="0"/>
              <a:t>Alteryx</a:t>
            </a:r>
          </a:p>
        </p:txBody>
      </p:sp>
      <p:pic>
        <p:nvPicPr>
          <p:cNvPr id="4" name="Content Placeholder 3">
            <a:extLst>
              <a:ext uri="{FF2B5EF4-FFF2-40B4-BE49-F238E27FC236}">
                <a16:creationId xmlns:a16="http://schemas.microsoft.com/office/drawing/2014/main" id="{7EE0DC11-12A1-4DF6-A1AC-50EC8D483843}"/>
              </a:ext>
            </a:extLst>
          </p:cNvPr>
          <p:cNvPicPr>
            <a:picLocks noGrp="1" noChangeAspect="1"/>
          </p:cNvPicPr>
          <p:nvPr>
            <p:ph idx="1"/>
          </p:nvPr>
        </p:nvPicPr>
        <p:blipFill>
          <a:blip r:embed="rId2"/>
          <a:stretch>
            <a:fillRect/>
          </a:stretch>
        </p:blipFill>
        <p:spPr>
          <a:xfrm>
            <a:off x="1943482" y="2103438"/>
            <a:ext cx="8305035" cy="3849687"/>
          </a:xfrm>
          <a:prstGeom prst="rect">
            <a:avLst/>
          </a:prstGeom>
        </p:spPr>
      </p:pic>
    </p:spTree>
    <p:extLst>
      <p:ext uri="{BB962C8B-B14F-4D97-AF65-F5344CB8AC3E}">
        <p14:creationId xmlns:p14="http://schemas.microsoft.com/office/powerpoint/2010/main" val="236329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5B8E-D031-4AF2-AC70-8E5E232C4766}"/>
              </a:ext>
            </a:extLst>
          </p:cNvPr>
          <p:cNvSpPr>
            <a:spLocks noGrp="1"/>
          </p:cNvSpPr>
          <p:nvPr>
            <p:ph type="title"/>
          </p:nvPr>
        </p:nvSpPr>
        <p:spPr/>
        <p:txBody>
          <a:bodyPr/>
          <a:lstStyle/>
          <a:p>
            <a:pPr algn="ctr"/>
            <a:r>
              <a:rPr lang="en-US" dirty="0"/>
              <a:t>API Endpoint</a:t>
            </a:r>
          </a:p>
        </p:txBody>
      </p:sp>
      <p:graphicFrame>
        <p:nvGraphicFramePr>
          <p:cNvPr id="5" name="Diagram 4">
            <a:extLst>
              <a:ext uri="{FF2B5EF4-FFF2-40B4-BE49-F238E27FC236}">
                <a16:creationId xmlns:a16="http://schemas.microsoft.com/office/drawing/2014/main" id="{FB6B5443-EC46-4212-A6F0-5DC90F2C783C}"/>
              </a:ext>
            </a:extLst>
          </p:cNvPr>
          <p:cNvGraphicFramePr/>
          <p:nvPr>
            <p:extLst>
              <p:ext uri="{D42A27DB-BD31-4B8C-83A1-F6EECF244321}">
                <p14:modId xmlns:p14="http://schemas.microsoft.com/office/powerpoint/2010/main" val="168631300"/>
              </p:ext>
            </p:extLst>
          </p:nvPr>
        </p:nvGraphicFramePr>
        <p:xfrm>
          <a:off x="836863" y="976339"/>
          <a:ext cx="1017604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1323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8045-F141-4B56-88B0-BDAE0D95945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8B9E61-B547-4D1D-8A5C-B5FDE20782A8}"/>
              </a:ext>
            </a:extLst>
          </p:cNvPr>
          <p:cNvSpPr>
            <a:spLocks noGrp="1"/>
          </p:cNvSpPr>
          <p:nvPr>
            <p:ph idx="1"/>
          </p:nvPr>
        </p:nvSpPr>
        <p:spPr/>
        <p:txBody>
          <a:bodyPr numCol="2">
            <a:normAutofit/>
          </a:bodyPr>
          <a:lstStyle/>
          <a:p>
            <a:r>
              <a:rPr lang="en-US" sz="1800" dirty="0"/>
              <a:t>Less intrusive Upsell</a:t>
            </a:r>
          </a:p>
          <a:p>
            <a:r>
              <a:rPr lang="en-US" sz="1800" dirty="0"/>
              <a:t>Recommendation system</a:t>
            </a:r>
          </a:p>
          <a:p>
            <a:pPr lvl="1"/>
            <a:r>
              <a:rPr lang="en-US" sz="1800" dirty="0"/>
              <a:t>Not limited to one product line</a:t>
            </a:r>
          </a:p>
          <a:p>
            <a:pPr lvl="1"/>
            <a:r>
              <a:rPr lang="en-US" sz="1800" dirty="0"/>
              <a:t>Based on user and/or product data</a:t>
            </a:r>
          </a:p>
          <a:p>
            <a:pPr lvl="1"/>
            <a:endParaRPr lang="en-US" sz="1800" dirty="0"/>
          </a:p>
          <a:p>
            <a:endParaRPr lang="en-US" sz="1800" dirty="0"/>
          </a:p>
          <a:p>
            <a:endParaRPr lang="en-US" sz="1800" dirty="0"/>
          </a:p>
          <a:p>
            <a:endParaRPr lang="en-US" sz="1800" dirty="0"/>
          </a:p>
          <a:p>
            <a:endParaRPr lang="en-US" sz="1800" dirty="0"/>
          </a:p>
          <a:p>
            <a:r>
              <a:rPr lang="en-US" sz="1800" dirty="0"/>
              <a:t>Predict probability of upsell</a:t>
            </a:r>
          </a:p>
          <a:p>
            <a:pPr lvl="1"/>
            <a:r>
              <a:rPr lang="en-US" sz="1600" dirty="0"/>
              <a:t>Need more data, user purchase history</a:t>
            </a:r>
          </a:p>
          <a:p>
            <a:pPr lvl="1"/>
            <a:r>
              <a:rPr lang="en-US" sz="1800" dirty="0"/>
              <a:t>Show message based on set threshold</a:t>
            </a:r>
          </a:p>
          <a:p>
            <a:pPr lvl="3"/>
            <a:r>
              <a:rPr lang="en-US" sz="1700" dirty="0"/>
              <a:t>Done via API response</a:t>
            </a:r>
          </a:p>
        </p:txBody>
      </p:sp>
    </p:spTree>
    <p:extLst>
      <p:ext uri="{BB962C8B-B14F-4D97-AF65-F5344CB8AC3E}">
        <p14:creationId xmlns:p14="http://schemas.microsoft.com/office/powerpoint/2010/main" val="250906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3E1A-875B-4DD4-97F9-8E5F9CFFAD9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0A47D710-7B9E-4FB9-9333-845570937B95}"/>
              </a:ext>
            </a:extLst>
          </p:cNvPr>
          <p:cNvSpPr>
            <a:spLocks noGrp="1"/>
          </p:cNvSpPr>
          <p:nvPr>
            <p:ph idx="1"/>
          </p:nvPr>
        </p:nvSpPr>
        <p:spPr/>
        <p:txBody>
          <a:bodyPr/>
          <a:lstStyle/>
          <a:p>
            <a:r>
              <a:rPr lang="en-US" dirty="0"/>
              <a:t>Assumptions:  A/B testing was done by selecting random unique visitors and assigning to control and experimental groups. Variance of control group was such that the comparisons were valid to experimental results. Observations in the dataset were independent of one another. </a:t>
            </a:r>
          </a:p>
          <a:p>
            <a:r>
              <a:rPr lang="en-US" sz="1050" dirty="0" err="1"/>
              <a:t>Derksen</a:t>
            </a:r>
            <a:r>
              <a:rPr lang="en-US" sz="1050" dirty="0"/>
              <a:t>, Jens. 2016. Accessed 2020. https://newsroom.accenture.com/news/consumers-welcome-personalized-offerings-but-businesses-are-struggling-to-deliver-finds-accenture-interactive-personalization-research.htm</a:t>
            </a:r>
          </a:p>
          <a:p>
            <a:endParaRPr lang="en-US" dirty="0"/>
          </a:p>
          <a:p>
            <a:endParaRPr lang="en-US" dirty="0"/>
          </a:p>
          <a:p>
            <a:endParaRPr lang="en-US" dirty="0"/>
          </a:p>
        </p:txBody>
      </p:sp>
      <p:graphicFrame>
        <p:nvGraphicFramePr>
          <p:cNvPr id="6" name="Chart 5">
            <a:extLst>
              <a:ext uri="{FF2B5EF4-FFF2-40B4-BE49-F238E27FC236}">
                <a16:creationId xmlns:a16="http://schemas.microsoft.com/office/drawing/2014/main" id="{1B9158F9-B99B-421B-AA07-89E62062A176}"/>
              </a:ext>
            </a:extLst>
          </p:cNvPr>
          <p:cNvGraphicFramePr/>
          <p:nvPr>
            <p:extLst>
              <p:ext uri="{D42A27DB-BD31-4B8C-83A1-F6EECF244321}">
                <p14:modId xmlns:p14="http://schemas.microsoft.com/office/powerpoint/2010/main" val="1586695915"/>
              </p:ext>
            </p:extLst>
          </p:nvPr>
        </p:nvGraphicFramePr>
        <p:xfrm>
          <a:off x="1279526" y="3537467"/>
          <a:ext cx="4292600" cy="26779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582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latin typeface="Bahnschrift SemiLight" panose="020B0502040204020203" pitchFamily="34" charset="0"/>
              </a:rPr>
              <a:t>Recap</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1920205855"/>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17FCE72F-AC51-4048-A9F4-EF55A1604208}"/>
              </a:ext>
            </a:extLst>
          </p:cNvPr>
          <p:cNvGraphicFramePr/>
          <p:nvPr>
            <p:extLst>
              <p:ext uri="{D42A27DB-BD31-4B8C-83A1-F6EECF244321}">
                <p14:modId xmlns:p14="http://schemas.microsoft.com/office/powerpoint/2010/main" val="1663974481"/>
              </p:ext>
            </p:extLst>
          </p:nvPr>
        </p:nvGraphicFramePr>
        <p:xfrm>
          <a:off x="5499100" y="2860953"/>
          <a:ext cx="1193800" cy="11360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DC7F-3181-4AC9-8B12-ED13E1E7159C}"/>
              </a:ext>
            </a:extLst>
          </p:cNvPr>
          <p:cNvSpPr>
            <a:spLocks noGrp="1"/>
          </p:cNvSpPr>
          <p:nvPr>
            <p:ph type="title"/>
          </p:nvPr>
        </p:nvSpPr>
        <p:spPr/>
        <p:txBody>
          <a:bodyPr/>
          <a:lstStyle/>
          <a:p>
            <a:r>
              <a:rPr lang="en-US" dirty="0"/>
              <a:t>Less Intrusive Approach</a:t>
            </a:r>
          </a:p>
        </p:txBody>
      </p:sp>
      <p:pic>
        <p:nvPicPr>
          <p:cNvPr id="5" name="Content Placeholder 4">
            <a:extLst>
              <a:ext uri="{FF2B5EF4-FFF2-40B4-BE49-F238E27FC236}">
                <a16:creationId xmlns:a16="http://schemas.microsoft.com/office/drawing/2014/main" id="{8F15F532-8FA9-43B0-ACBC-655829B2008D}"/>
              </a:ext>
            </a:extLst>
          </p:cNvPr>
          <p:cNvPicPr>
            <a:picLocks noGrp="1" noChangeAspect="1"/>
          </p:cNvPicPr>
          <p:nvPr>
            <p:ph idx="1"/>
          </p:nvPr>
        </p:nvPicPr>
        <p:blipFill>
          <a:blip r:embed="rId2"/>
          <a:stretch>
            <a:fillRect/>
          </a:stretch>
        </p:blipFill>
        <p:spPr>
          <a:xfrm>
            <a:off x="1066800" y="2153488"/>
            <a:ext cx="6843888" cy="3849687"/>
          </a:xfrm>
        </p:spPr>
      </p:pic>
      <p:sp>
        <p:nvSpPr>
          <p:cNvPr id="3" name="TextBox 2">
            <a:extLst>
              <a:ext uri="{FF2B5EF4-FFF2-40B4-BE49-F238E27FC236}">
                <a16:creationId xmlns:a16="http://schemas.microsoft.com/office/drawing/2014/main" id="{E8FD7CBB-714B-4DD2-AB9A-75154114AB3F}"/>
              </a:ext>
            </a:extLst>
          </p:cNvPr>
          <p:cNvSpPr txBox="1"/>
          <p:nvPr/>
        </p:nvSpPr>
        <p:spPr>
          <a:xfrm>
            <a:off x="8149388" y="2153487"/>
            <a:ext cx="3457075" cy="3293209"/>
          </a:xfrm>
          <a:prstGeom prst="rect">
            <a:avLst/>
          </a:prstGeom>
          <a:noFill/>
        </p:spPr>
        <p:txBody>
          <a:bodyPr wrap="square" rtlCol="0">
            <a:spAutoFit/>
          </a:bodyPr>
          <a:lstStyle/>
          <a:p>
            <a:r>
              <a:rPr lang="en-US" sz="1600" dirty="0"/>
              <a:t>Suggested Items at:</a:t>
            </a:r>
          </a:p>
          <a:p>
            <a:pPr marL="285750" indent="-285750">
              <a:buFont typeface="Arial" panose="020B0604020202020204" pitchFamily="34" charset="0"/>
              <a:buChar char="•"/>
            </a:pPr>
            <a:r>
              <a:rPr lang="en-US" sz="1600" dirty="0"/>
              <a:t>Bottom of product page</a:t>
            </a:r>
          </a:p>
          <a:p>
            <a:pPr marL="285750" indent="-285750">
              <a:buFont typeface="Arial" panose="020B0604020202020204" pitchFamily="34" charset="0"/>
              <a:buChar char="•"/>
            </a:pPr>
            <a:r>
              <a:rPr lang="en-US" sz="1600" dirty="0"/>
              <a:t>Cart addition confirmation</a:t>
            </a:r>
          </a:p>
          <a:p>
            <a:pPr marL="285750" indent="-285750">
              <a:buFont typeface="Arial" panose="020B0604020202020204" pitchFamily="34" charset="0"/>
              <a:buChar char="•"/>
            </a:pPr>
            <a:r>
              <a:rPr lang="en-US" sz="1600" dirty="0"/>
              <a:t>Checkout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Doesn’t have to be limited to one product line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Accenture study: 58% of users more likely to purchase when retailer recommends products based on purchase history</a:t>
            </a:r>
          </a:p>
        </p:txBody>
      </p:sp>
      <p:sp>
        <p:nvSpPr>
          <p:cNvPr id="4" name="TextBox 3">
            <a:extLst>
              <a:ext uri="{FF2B5EF4-FFF2-40B4-BE49-F238E27FC236}">
                <a16:creationId xmlns:a16="http://schemas.microsoft.com/office/drawing/2014/main" id="{CC2B0199-BC36-4638-BB23-CF36D199F36A}"/>
              </a:ext>
            </a:extLst>
          </p:cNvPr>
          <p:cNvSpPr txBox="1"/>
          <p:nvPr/>
        </p:nvSpPr>
        <p:spPr>
          <a:xfrm>
            <a:off x="8317832" y="6142469"/>
            <a:ext cx="2991852" cy="253916"/>
          </a:xfrm>
          <a:prstGeom prst="rect">
            <a:avLst/>
          </a:prstGeom>
          <a:noFill/>
        </p:spPr>
        <p:txBody>
          <a:bodyPr wrap="square" rtlCol="0">
            <a:spAutoFit/>
          </a:bodyPr>
          <a:lstStyle/>
          <a:p>
            <a:r>
              <a:rPr lang="en-US" sz="1050" dirty="0"/>
              <a:t>Source: </a:t>
            </a:r>
            <a:r>
              <a:rPr lang="en-US" sz="1050" dirty="0">
                <a:hlinkClick r:id="rId3"/>
              </a:rPr>
              <a:t>Accenture (2016)</a:t>
            </a:r>
            <a:endParaRPr lang="en-US" sz="1050" dirty="0"/>
          </a:p>
        </p:txBody>
      </p:sp>
    </p:spTree>
    <p:extLst>
      <p:ext uri="{BB962C8B-B14F-4D97-AF65-F5344CB8AC3E}">
        <p14:creationId xmlns:p14="http://schemas.microsoft.com/office/powerpoint/2010/main" val="691826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A332-517B-47D8-9F7A-C0230FB0D4FB}"/>
              </a:ext>
            </a:extLst>
          </p:cNvPr>
          <p:cNvSpPr>
            <a:spLocks noGrp="1"/>
          </p:cNvSpPr>
          <p:nvPr>
            <p:ph type="title"/>
          </p:nvPr>
        </p:nvSpPr>
        <p:spPr/>
        <p:txBody>
          <a:bodyPr/>
          <a:lstStyle/>
          <a:p>
            <a:r>
              <a:rPr lang="en-US" dirty="0"/>
              <a:t>Recommendation System</a:t>
            </a:r>
          </a:p>
        </p:txBody>
      </p:sp>
      <p:sp>
        <p:nvSpPr>
          <p:cNvPr id="3" name="Content Placeholder 2">
            <a:extLst>
              <a:ext uri="{FF2B5EF4-FFF2-40B4-BE49-F238E27FC236}">
                <a16:creationId xmlns:a16="http://schemas.microsoft.com/office/drawing/2014/main" id="{55EE391F-D22B-47AE-B77A-95CA5992A426}"/>
              </a:ext>
            </a:extLst>
          </p:cNvPr>
          <p:cNvSpPr>
            <a:spLocks noGrp="1"/>
          </p:cNvSpPr>
          <p:nvPr>
            <p:ph idx="1"/>
          </p:nvPr>
        </p:nvSpPr>
        <p:spPr/>
        <p:txBody>
          <a:bodyPr>
            <a:normAutofit/>
          </a:bodyPr>
          <a:lstStyle/>
          <a:p>
            <a:r>
              <a:rPr lang="en-US" sz="2400" dirty="0"/>
              <a:t> Collaborative filtering</a:t>
            </a:r>
          </a:p>
          <a:p>
            <a:pPr lvl="1"/>
            <a:r>
              <a:rPr lang="en-US" sz="2400" dirty="0"/>
              <a:t>User behavior: search for/purchase similar things</a:t>
            </a:r>
          </a:p>
          <a:p>
            <a:pPr lvl="1"/>
            <a:r>
              <a:rPr lang="en-US" sz="2400" dirty="0"/>
              <a:t>AWS Elasticsearch</a:t>
            </a:r>
          </a:p>
          <a:p>
            <a:r>
              <a:rPr lang="en-US" sz="2400" dirty="0"/>
              <a:t>Content-Based Filtering</a:t>
            </a:r>
          </a:p>
          <a:p>
            <a:pPr lvl="1"/>
            <a:r>
              <a:rPr lang="en-US" sz="2400" dirty="0"/>
              <a:t>Product and user meta-data, clustering</a:t>
            </a:r>
          </a:p>
          <a:p>
            <a:r>
              <a:rPr lang="en-US" sz="2400" dirty="0"/>
              <a:t>Hybrid combination of the two</a:t>
            </a:r>
          </a:p>
          <a:p>
            <a:endParaRPr lang="en-US" sz="2400" dirty="0"/>
          </a:p>
          <a:p>
            <a:r>
              <a:rPr lang="en-US" sz="2400" dirty="0"/>
              <a:t>Design</a:t>
            </a:r>
          </a:p>
        </p:txBody>
      </p:sp>
    </p:spTree>
    <p:extLst>
      <p:ext uri="{BB962C8B-B14F-4D97-AF65-F5344CB8AC3E}">
        <p14:creationId xmlns:p14="http://schemas.microsoft.com/office/powerpoint/2010/main" val="72561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DBE0-4E3B-4E57-BF86-70A71F93FF16}"/>
              </a:ext>
            </a:extLst>
          </p:cNvPr>
          <p:cNvSpPr>
            <a:spLocks noGrp="1"/>
          </p:cNvSpPr>
          <p:nvPr>
            <p:ph type="title"/>
          </p:nvPr>
        </p:nvSpPr>
        <p:spPr/>
        <p:txBody>
          <a:bodyPr/>
          <a:lstStyle/>
          <a:p>
            <a:r>
              <a:rPr lang="en-US" dirty="0"/>
              <a:t>Exploratory Analysis</a:t>
            </a:r>
          </a:p>
        </p:txBody>
      </p:sp>
      <p:sp>
        <p:nvSpPr>
          <p:cNvPr id="3" name="Content Placeholder 2">
            <a:extLst>
              <a:ext uri="{FF2B5EF4-FFF2-40B4-BE49-F238E27FC236}">
                <a16:creationId xmlns:a16="http://schemas.microsoft.com/office/drawing/2014/main" id="{AEF5AAD8-0174-473A-AB16-BDAE1FFC947A}"/>
              </a:ext>
            </a:extLst>
          </p:cNvPr>
          <p:cNvSpPr>
            <a:spLocks noGrp="1"/>
          </p:cNvSpPr>
          <p:nvPr>
            <p:ph idx="1"/>
          </p:nvPr>
        </p:nvSpPr>
        <p:spPr/>
        <p:txBody>
          <a:bodyPr>
            <a:normAutofit/>
          </a:bodyPr>
          <a:lstStyle/>
          <a:p>
            <a:pPr marL="0" indent="0" algn="ctr">
              <a:buNone/>
            </a:pPr>
            <a:r>
              <a:rPr lang="en-US" sz="2000" dirty="0"/>
              <a:t>Target: Upgrade and Purchase</a:t>
            </a:r>
            <a:endParaRPr lang="en-US" sz="2000" dirty="0">
              <a:hlinkClick r:id="rId2"/>
            </a:endParaRPr>
          </a:p>
          <a:p>
            <a:pPr marL="0" indent="0" algn="ctr">
              <a:buNone/>
            </a:pPr>
            <a:r>
              <a:rPr lang="en-US" sz="4000" dirty="0">
                <a:hlinkClick r:id="rId2"/>
              </a:rPr>
              <a:t>Tableau Dashboard</a:t>
            </a:r>
            <a:endParaRPr lang="en-US" sz="4000" dirty="0"/>
          </a:p>
        </p:txBody>
      </p:sp>
    </p:spTree>
    <p:extLst>
      <p:ext uri="{BB962C8B-B14F-4D97-AF65-F5344CB8AC3E}">
        <p14:creationId xmlns:p14="http://schemas.microsoft.com/office/powerpoint/2010/main" val="175495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1A6B-5737-412D-96CB-63E37459F30F}"/>
              </a:ext>
            </a:extLst>
          </p:cNvPr>
          <p:cNvSpPr>
            <a:spLocks noGrp="1"/>
          </p:cNvSpPr>
          <p:nvPr>
            <p:ph type="title"/>
          </p:nvPr>
        </p:nvSpPr>
        <p:spPr/>
        <p:txBody>
          <a:bodyPr/>
          <a:lstStyle/>
          <a:p>
            <a:r>
              <a:rPr lang="en-US" dirty="0"/>
              <a:t>Limitations of current dataset</a:t>
            </a:r>
          </a:p>
        </p:txBody>
      </p:sp>
      <p:sp>
        <p:nvSpPr>
          <p:cNvPr id="3" name="Content Placeholder 2">
            <a:extLst>
              <a:ext uri="{FF2B5EF4-FFF2-40B4-BE49-F238E27FC236}">
                <a16:creationId xmlns:a16="http://schemas.microsoft.com/office/drawing/2014/main" id="{7873346E-40DD-4EEC-A6C8-CC43072A7DF3}"/>
              </a:ext>
            </a:extLst>
          </p:cNvPr>
          <p:cNvSpPr>
            <a:spLocks noGrp="1"/>
          </p:cNvSpPr>
          <p:nvPr>
            <p:ph idx="1"/>
          </p:nvPr>
        </p:nvSpPr>
        <p:spPr/>
        <p:txBody>
          <a:bodyPr>
            <a:normAutofit/>
          </a:bodyPr>
          <a:lstStyle/>
          <a:p>
            <a:r>
              <a:rPr lang="en-US" sz="1800" dirty="0"/>
              <a:t>No control group data, need to analyze variance</a:t>
            </a:r>
          </a:p>
          <a:p>
            <a:r>
              <a:rPr lang="en-US" sz="1800" dirty="0"/>
              <a:t>Data is only from a couple months, can’t show seasonality well</a:t>
            </a:r>
          </a:p>
          <a:p>
            <a:r>
              <a:rPr lang="en-US" sz="1800" dirty="0"/>
              <a:t>Some loose inaccurate definitions in the data key</a:t>
            </a:r>
          </a:p>
          <a:p>
            <a:r>
              <a:rPr lang="en-US" sz="1800" dirty="0"/>
              <a:t>Lacking user history</a:t>
            </a:r>
          </a:p>
          <a:p>
            <a:r>
              <a:rPr lang="en-US" sz="1800" dirty="0"/>
              <a:t>Lacking non-purchase information</a:t>
            </a:r>
          </a:p>
        </p:txBody>
      </p:sp>
    </p:spTree>
    <p:extLst>
      <p:ext uri="{BB962C8B-B14F-4D97-AF65-F5344CB8AC3E}">
        <p14:creationId xmlns:p14="http://schemas.microsoft.com/office/powerpoint/2010/main" val="300331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9147D-874F-4D72-A415-B1EB0EC38942}"/>
              </a:ext>
            </a:extLst>
          </p:cNvPr>
          <p:cNvSpPr>
            <a:spLocks noGrp="1"/>
          </p:cNvSpPr>
          <p:nvPr>
            <p:ph type="title"/>
          </p:nvPr>
        </p:nvSpPr>
        <p:spPr/>
        <p:txBody>
          <a:bodyPr/>
          <a:lstStyle/>
          <a:p>
            <a:r>
              <a:rPr lang="en-US" dirty="0"/>
              <a:t>Class Imbalance</a:t>
            </a:r>
          </a:p>
        </p:txBody>
      </p:sp>
      <p:graphicFrame>
        <p:nvGraphicFramePr>
          <p:cNvPr id="6" name="Content Placeholder 5">
            <a:extLst>
              <a:ext uri="{FF2B5EF4-FFF2-40B4-BE49-F238E27FC236}">
                <a16:creationId xmlns:a16="http://schemas.microsoft.com/office/drawing/2014/main" id="{A4A54193-7E52-404F-A1B9-D2FE60AE2FCB}"/>
              </a:ext>
            </a:extLst>
          </p:cNvPr>
          <p:cNvGraphicFramePr>
            <a:graphicFrameLocks noGrp="1"/>
          </p:cNvGraphicFramePr>
          <p:nvPr>
            <p:ph idx="1"/>
            <p:extLst>
              <p:ext uri="{D42A27DB-BD31-4B8C-83A1-F6EECF244321}">
                <p14:modId xmlns:p14="http://schemas.microsoft.com/office/powerpoint/2010/main" val="303480740"/>
              </p:ext>
            </p:extLst>
          </p:nvPr>
        </p:nvGraphicFramePr>
        <p:xfrm>
          <a:off x="1066800" y="2103438"/>
          <a:ext cx="10058400" cy="38496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536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1060-4928-4DFD-A8FF-3E4580A9DEFA}"/>
              </a:ext>
            </a:extLst>
          </p:cNvPr>
          <p:cNvSpPr>
            <a:spLocks noGrp="1"/>
          </p:cNvSpPr>
          <p:nvPr>
            <p:ph type="title"/>
          </p:nvPr>
        </p:nvSpPr>
        <p:spPr/>
        <p:txBody>
          <a:bodyPr/>
          <a:lstStyle/>
          <a:p>
            <a:r>
              <a:rPr lang="en-US" dirty="0"/>
              <a:t>Data Processing</a:t>
            </a:r>
          </a:p>
        </p:txBody>
      </p:sp>
      <p:pic>
        <p:nvPicPr>
          <p:cNvPr id="4" name="Content Placeholder 3">
            <a:extLst>
              <a:ext uri="{FF2B5EF4-FFF2-40B4-BE49-F238E27FC236}">
                <a16:creationId xmlns:a16="http://schemas.microsoft.com/office/drawing/2014/main" id="{B3982E2F-0B09-4EBA-A473-D1C36AD52691}"/>
              </a:ext>
            </a:extLst>
          </p:cNvPr>
          <p:cNvPicPr>
            <a:picLocks noGrp="1" noChangeAspect="1"/>
          </p:cNvPicPr>
          <p:nvPr>
            <p:ph idx="1"/>
          </p:nvPr>
        </p:nvPicPr>
        <p:blipFill>
          <a:blip r:embed="rId2"/>
          <a:stretch>
            <a:fillRect/>
          </a:stretch>
        </p:blipFill>
        <p:spPr>
          <a:xfrm>
            <a:off x="739086" y="1835098"/>
            <a:ext cx="10058399" cy="4118027"/>
          </a:xfrm>
          <a:prstGeom prst="rect">
            <a:avLst/>
          </a:prstGeom>
        </p:spPr>
      </p:pic>
    </p:spTree>
    <p:extLst>
      <p:ext uri="{BB962C8B-B14F-4D97-AF65-F5344CB8AC3E}">
        <p14:creationId xmlns:p14="http://schemas.microsoft.com/office/powerpoint/2010/main" val="139016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22C5-9A69-4E73-8F69-77032B8DFA7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1F67B5A8-8BB1-498A-856A-E3200CCC89D9}"/>
              </a:ext>
            </a:extLst>
          </p:cNvPr>
          <p:cNvSpPr>
            <a:spLocks noGrp="1"/>
          </p:cNvSpPr>
          <p:nvPr>
            <p:ph idx="1"/>
          </p:nvPr>
        </p:nvSpPr>
        <p:spPr/>
        <p:txBody>
          <a:bodyPr/>
          <a:lstStyle/>
          <a:p>
            <a:r>
              <a:rPr lang="en-US" dirty="0"/>
              <a:t>Logistic Regression</a:t>
            </a:r>
          </a:p>
          <a:p>
            <a:r>
              <a:rPr lang="en-US" dirty="0"/>
              <a:t>Random Forest Classifier</a:t>
            </a:r>
          </a:p>
          <a:p>
            <a:r>
              <a:rPr lang="en-US" dirty="0"/>
              <a:t>Neural Network</a:t>
            </a:r>
          </a:p>
          <a:p>
            <a:r>
              <a:rPr lang="en-US" dirty="0"/>
              <a:t>Stochastic Gradient Descent Classifier</a:t>
            </a:r>
          </a:p>
        </p:txBody>
      </p:sp>
      <p:pic>
        <p:nvPicPr>
          <p:cNvPr id="8" name="Picture 7">
            <a:extLst>
              <a:ext uri="{FF2B5EF4-FFF2-40B4-BE49-F238E27FC236}">
                <a16:creationId xmlns:a16="http://schemas.microsoft.com/office/drawing/2014/main" id="{D05185E0-8FE3-44C4-91F7-1A7CC254DA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47284" y="1328394"/>
            <a:ext cx="2919664" cy="4379496"/>
          </a:xfrm>
          <a:prstGeom prst="rect">
            <a:avLst/>
          </a:prstGeom>
          <a:effectLst>
            <a:glow rad="25400">
              <a:schemeClr val="accent3">
                <a:alpha val="11000"/>
              </a:schemeClr>
            </a:glow>
            <a:outerShdw blurRad="50800" dist="50800" dir="5400000" algn="ctr" rotWithShape="0">
              <a:srgbClr val="000000">
                <a:alpha val="28000"/>
              </a:srgbClr>
            </a:outerShdw>
            <a:softEdge rad="50800"/>
          </a:effectLst>
        </p:spPr>
      </p:pic>
      <p:sp>
        <p:nvSpPr>
          <p:cNvPr id="9" name="TextBox 8">
            <a:extLst>
              <a:ext uri="{FF2B5EF4-FFF2-40B4-BE49-F238E27FC236}">
                <a16:creationId xmlns:a16="http://schemas.microsoft.com/office/drawing/2014/main" id="{9DDBF9AE-BD93-499D-A223-CDCC2BB0847D}"/>
              </a:ext>
            </a:extLst>
          </p:cNvPr>
          <p:cNvSpPr txBox="1"/>
          <p:nvPr/>
        </p:nvSpPr>
        <p:spPr>
          <a:xfrm>
            <a:off x="7074568" y="6059386"/>
            <a:ext cx="2919664" cy="369332"/>
          </a:xfrm>
          <a:prstGeom prst="rect">
            <a:avLst/>
          </a:prstGeom>
          <a:noFill/>
        </p:spPr>
        <p:txBody>
          <a:bodyPr wrap="square" rtlCol="0">
            <a:spAutoFit/>
          </a:bodyPr>
          <a:lstStyle/>
          <a:p>
            <a:endParaRPr lang="en-US" sz="900" dirty="0"/>
          </a:p>
          <a:p>
            <a:endParaRPr lang="en-US" sz="900" dirty="0"/>
          </a:p>
        </p:txBody>
      </p:sp>
    </p:spTree>
    <p:extLst>
      <p:ext uri="{BB962C8B-B14F-4D97-AF65-F5344CB8AC3E}">
        <p14:creationId xmlns:p14="http://schemas.microsoft.com/office/powerpoint/2010/main" val="2718026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{1BD90638-A219-427D-8018-59101622D399}tf78438558_win32</Template>
  <TotalTime>1274</TotalTime>
  <Words>353</Words>
  <Application>Microsoft Office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Bahnschrift Light</vt:lpstr>
      <vt:lpstr>Bahnschrift SemiLight</vt:lpstr>
      <vt:lpstr>Century Gothic</vt:lpstr>
      <vt:lpstr>Garamond</vt:lpstr>
      <vt:lpstr>SavonVTI</vt:lpstr>
      <vt:lpstr>AB Test Evaluation</vt:lpstr>
      <vt:lpstr>Recap</vt:lpstr>
      <vt:lpstr>Less Intrusive Approach</vt:lpstr>
      <vt:lpstr>Recommendation System</vt:lpstr>
      <vt:lpstr>Exploratory Analysis</vt:lpstr>
      <vt:lpstr>Limitations of current dataset</vt:lpstr>
      <vt:lpstr>Class Imbalance</vt:lpstr>
      <vt:lpstr>Data Processing</vt:lpstr>
      <vt:lpstr>Models</vt:lpstr>
      <vt:lpstr>Results</vt:lpstr>
      <vt:lpstr>Alteryx</vt:lpstr>
      <vt:lpstr>API Endpoint</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Jonathan Nguyen</dc:creator>
  <cp:lastModifiedBy>Jonathan Nguyen</cp:lastModifiedBy>
  <cp:revision>29</cp:revision>
  <dcterms:created xsi:type="dcterms:W3CDTF">2020-12-06T23:15:04Z</dcterms:created>
  <dcterms:modified xsi:type="dcterms:W3CDTF">2020-12-08T13:30:17Z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